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9" r:id="rId12"/>
    <p:sldId id="270" r:id="rId13"/>
    <p:sldId id="271" r:id="rId14"/>
    <p:sldId id="272" r:id="rId15"/>
    <p:sldId id="276" r:id="rId16"/>
    <p:sldId id="277" r:id="rId17"/>
    <p:sldId id="278" r:id="rId18"/>
    <p:sldId id="279" r:id="rId19"/>
    <p:sldId id="281" r:id="rId20"/>
    <p:sldId id="282" r:id="rId21"/>
    <p:sldId id="284" r:id="rId22"/>
    <p:sldId id="285" r:id="rId23"/>
    <p:sldId id="265" r:id="rId24"/>
    <p:sldId id="266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>
        <p:scale>
          <a:sx n="80" d="100"/>
          <a:sy n="80" d="100"/>
        </p:scale>
        <p:origin x="-990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62C553-ADAD-4ADE-BD43-6AEAFFBA3154}" type="datetimeFigureOut">
              <a:rPr lang="en-US" smtClean="0"/>
              <a:pPr/>
              <a:t>12/17/23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D4931-3811-41E3-B758-DFFDD0F5984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288828-85CB-4E3B-80F9-01BC0155EF57}" type="slidenum">
              <a:rPr lang="en-US" smtClean="0">
                <a:latin typeface="Arial" pitchFamily="34" charset="0"/>
                <a:ea typeface="MS PGothic" pitchFamily="34" charset="-128"/>
              </a:rPr>
              <a:pPr/>
              <a:t>11</a:t>
            </a:fld>
            <a:endParaRPr lang="en-US"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000194-FF75-4BB5-A49B-6DFEDD859FAD}" type="slidenum">
              <a:rPr lang="en-US" smtClean="0">
                <a:latin typeface="Arial" pitchFamily="34" charset="0"/>
                <a:ea typeface="MS PGothic" pitchFamily="34" charset="-128"/>
              </a:rPr>
              <a:pPr/>
              <a:t>21</a:t>
            </a:fld>
            <a:endParaRPr lang="en-US"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E3A1D0-2377-4425-A8FD-B268742441BE}" type="slidenum">
              <a:rPr lang="en-US" smtClean="0">
                <a:latin typeface="Arial" pitchFamily="34" charset="0"/>
                <a:ea typeface="MS PGothic" pitchFamily="34" charset="-128"/>
              </a:rPr>
              <a:pPr/>
              <a:t>22</a:t>
            </a:fld>
            <a:endParaRPr lang="en-US"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EFBE6A-4E67-4F7B-AC9A-4231787408F2}" type="slidenum">
              <a:rPr lang="en-US" smtClean="0">
                <a:latin typeface="Arial" pitchFamily="34" charset="0"/>
                <a:ea typeface="MS PGothic" pitchFamily="34" charset="-128"/>
              </a:rPr>
              <a:pPr/>
              <a:t>13</a:t>
            </a:fld>
            <a:endParaRPr lang="en-US"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9AF74E-7C54-4C6B-8E06-C0CE2F03A6FB}" type="slidenum">
              <a:rPr lang="en-US" smtClean="0">
                <a:latin typeface="Arial" pitchFamily="34" charset="0"/>
                <a:ea typeface="MS PGothic" pitchFamily="34" charset="-128"/>
              </a:rPr>
              <a:pPr/>
              <a:t>14</a:t>
            </a:fld>
            <a:endParaRPr lang="en-US"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35834E-582D-4CD6-9969-50992E38FE9F}" type="slidenum">
              <a:rPr lang="en-US" smtClean="0">
                <a:latin typeface="Arial" pitchFamily="34" charset="0"/>
                <a:ea typeface="MS PGothic" pitchFamily="34" charset="-128"/>
              </a:rPr>
              <a:pPr/>
              <a:t>15</a:t>
            </a:fld>
            <a:endParaRPr lang="en-US"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IE">
                <a:latin typeface="Arial" pitchFamily="34" charset="0"/>
              </a:rPr>
              <a:t>Analogue Vs digital</a:t>
            </a:r>
          </a:p>
          <a:p>
            <a:pPr eaLnBrk="1" hangingPunct="1">
              <a:buFontTx/>
              <a:buChar char="•"/>
            </a:pPr>
            <a:r>
              <a:rPr lang="en-IE">
                <a:latin typeface="Arial" pitchFamily="34" charset="0"/>
              </a:rPr>
              <a:t>Think of the volume knob on your stereo</a:t>
            </a:r>
          </a:p>
          <a:p>
            <a:pPr eaLnBrk="1" hangingPunct="1">
              <a:buFontTx/>
              <a:buChar char="•"/>
            </a:pPr>
            <a:r>
              <a:rPr lang="en-IE">
                <a:latin typeface="Arial" pitchFamily="34" charset="0"/>
              </a:rPr>
              <a:t>Records Vs CDs Vs Mp3s</a:t>
            </a:r>
          </a:p>
          <a:p>
            <a:pPr eaLnBrk="1" hangingPunct="1"/>
            <a:endParaRPr lang="en-IE">
              <a:latin typeface="Arial" pitchFamily="34" charset="0"/>
            </a:endParaRPr>
          </a:p>
          <a:p>
            <a:pPr eaLnBrk="1" hangingPunct="1"/>
            <a:r>
              <a:rPr lang="en-IE">
                <a:latin typeface="Arial" pitchFamily="34" charset="0"/>
              </a:rPr>
              <a:t>Nyquist theory etc talks about how much sampling we need to do</a:t>
            </a:r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264DE2-BB62-4EE6-A98B-7CED846E8BE7}" type="slidenum">
              <a:rPr lang="en-US" smtClean="0">
                <a:latin typeface="Arial" pitchFamily="34" charset="0"/>
                <a:ea typeface="MS PGothic" pitchFamily="34" charset="-128"/>
              </a:rPr>
              <a:pPr/>
              <a:t>16</a:t>
            </a:fld>
            <a:endParaRPr lang="en-US"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IE">
                <a:latin typeface="Arial" pitchFamily="34" charset="0"/>
              </a:rPr>
              <a:t>Analogue Vs digital</a:t>
            </a:r>
          </a:p>
          <a:p>
            <a:pPr eaLnBrk="1" hangingPunct="1">
              <a:buFontTx/>
              <a:buChar char="•"/>
            </a:pPr>
            <a:r>
              <a:rPr lang="en-IE">
                <a:latin typeface="Arial" pitchFamily="34" charset="0"/>
              </a:rPr>
              <a:t>Think of the volume knob on your stereo</a:t>
            </a:r>
          </a:p>
          <a:p>
            <a:pPr eaLnBrk="1" hangingPunct="1">
              <a:buFontTx/>
              <a:buChar char="•"/>
            </a:pPr>
            <a:r>
              <a:rPr lang="en-IE">
                <a:latin typeface="Arial" pitchFamily="34" charset="0"/>
              </a:rPr>
              <a:t>Records Vs CDs Vs Mp3s</a:t>
            </a:r>
          </a:p>
          <a:p>
            <a:pPr eaLnBrk="1" hangingPunct="1"/>
            <a:endParaRPr lang="en-IE">
              <a:latin typeface="Arial" pitchFamily="34" charset="0"/>
            </a:endParaRPr>
          </a:p>
          <a:p>
            <a:pPr eaLnBrk="1" hangingPunct="1"/>
            <a:r>
              <a:rPr lang="en-IE">
                <a:latin typeface="Arial" pitchFamily="34" charset="0"/>
              </a:rPr>
              <a:t>Nyquist theory etc talks about how much sampling we need to do</a:t>
            </a:r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BFEF64-8C3F-4B52-871E-2562BE794F0D}" type="slidenum">
              <a:rPr lang="en-US" smtClean="0">
                <a:latin typeface="Arial" pitchFamily="34" charset="0"/>
                <a:ea typeface="MS PGothic" pitchFamily="34" charset="-128"/>
              </a:rPr>
              <a:pPr/>
              <a:t>17</a:t>
            </a:fld>
            <a:endParaRPr lang="en-US"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IE">
                <a:latin typeface="Arial" pitchFamily="34" charset="0"/>
              </a:rPr>
              <a:t>Analogue Vs digital</a:t>
            </a:r>
          </a:p>
          <a:p>
            <a:pPr eaLnBrk="1" hangingPunct="1">
              <a:buFontTx/>
              <a:buChar char="•"/>
            </a:pPr>
            <a:r>
              <a:rPr lang="en-IE">
                <a:latin typeface="Arial" pitchFamily="34" charset="0"/>
              </a:rPr>
              <a:t>Think of the volume knob on your stereo</a:t>
            </a:r>
          </a:p>
          <a:p>
            <a:pPr eaLnBrk="1" hangingPunct="1">
              <a:buFontTx/>
              <a:buChar char="•"/>
            </a:pPr>
            <a:r>
              <a:rPr lang="en-IE">
                <a:latin typeface="Arial" pitchFamily="34" charset="0"/>
              </a:rPr>
              <a:t>Records Vs CDs Vs Mp3s</a:t>
            </a:r>
          </a:p>
          <a:p>
            <a:pPr eaLnBrk="1" hangingPunct="1"/>
            <a:endParaRPr lang="en-IE">
              <a:latin typeface="Arial" pitchFamily="34" charset="0"/>
            </a:endParaRPr>
          </a:p>
          <a:p>
            <a:pPr eaLnBrk="1" hangingPunct="1"/>
            <a:r>
              <a:rPr lang="en-IE">
                <a:latin typeface="Arial" pitchFamily="34" charset="0"/>
              </a:rPr>
              <a:t>Nyquist theory etc talks about how much sampling we need to do</a:t>
            </a:r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ADBC20-6A1C-418F-8EF2-2B06A910BFCD}" type="slidenum">
              <a:rPr lang="en-US" smtClean="0">
                <a:latin typeface="Arial" pitchFamily="34" charset="0"/>
                <a:ea typeface="MS PGothic" pitchFamily="34" charset="-128"/>
              </a:rPr>
              <a:pPr/>
              <a:t>18</a:t>
            </a:fld>
            <a:endParaRPr lang="en-US"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0DA7DF-3C13-4A5C-9FF0-C451FF5AA27B}" type="slidenum">
              <a:rPr lang="en-US" smtClean="0">
                <a:latin typeface="Arial" pitchFamily="34" charset="0"/>
                <a:ea typeface="MS PGothic" pitchFamily="34" charset="-128"/>
              </a:rPr>
              <a:pPr/>
              <a:t>19</a:t>
            </a:fld>
            <a:endParaRPr lang="en-US"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FCBBE7-1468-4E99-BD83-0426AAF5215A}" type="slidenum">
              <a:rPr lang="en-US" smtClean="0">
                <a:latin typeface="Arial" pitchFamily="34" charset="0"/>
                <a:ea typeface="MS PGothic" pitchFamily="34" charset="-128"/>
              </a:rPr>
              <a:pPr/>
              <a:t>20</a:t>
            </a:fld>
            <a:endParaRPr lang="en-US"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Image 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Sensor Dynamic Range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3387" y="990600"/>
            <a:ext cx="8329613" cy="5805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Image Representation</a:t>
            </a:r>
            <a:endParaRPr lang="en-US"/>
          </a:p>
        </p:txBody>
      </p:sp>
      <p:pic>
        <p:nvPicPr>
          <p:cNvPr id="24579" name="Picture 4"/>
          <p:cNvPicPr>
            <a:picLocks noChangeAspect="1" noChangeArrowheads="1"/>
          </p:cNvPicPr>
          <p:nvPr/>
        </p:nvPicPr>
        <p:blipFill>
          <a:blip r:embed="rId3"/>
          <a:srcRect r="45547"/>
          <a:stretch>
            <a:fillRect/>
          </a:stretch>
        </p:blipFill>
        <p:spPr bwMode="auto">
          <a:xfrm>
            <a:off x="4598989" y="2295525"/>
            <a:ext cx="4156075" cy="396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0" name="Text Box 296"/>
          <p:cNvSpPr txBox="1">
            <a:spLocks noChangeArrowheads="1"/>
          </p:cNvSpPr>
          <p:nvPr/>
        </p:nvSpPr>
        <p:spPr bwMode="auto">
          <a:xfrm>
            <a:off x="8572501" y="2679700"/>
            <a:ext cx="371475" cy="274638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r>
              <a:rPr lang="en-IE" sz="1400" b="1" i="1">
                <a:latin typeface="Times New Roman" pitchFamily="18" charset="0"/>
              </a:rPr>
              <a:t>col</a:t>
            </a:r>
            <a:endParaRPr lang="en-US" sz="1400" b="1" i="1">
              <a:latin typeface="Times New Roman" pitchFamily="18" charset="0"/>
            </a:endParaRPr>
          </a:p>
        </p:txBody>
      </p:sp>
      <p:sp>
        <p:nvSpPr>
          <p:cNvPr id="24581" name="Text Box 297"/>
          <p:cNvSpPr txBox="1">
            <a:spLocks noChangeArrowheads="1"/>
          </p:cNvSpPr>
          <p:nvPr/>
        </p:nvSpPr>
        <p:spPr bwMode="auto">
          <a:xfrm>
            <a:off x="5092700" y="6134102"/>
            <a:ext cx="371475" cy="131763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IE" sz="1400" b="1" i="1">
                <a:latin typeface="Times New Roman" pitchFamily="18" charset="0"/>
              </a:rPr>
              <a:t>row</a:t>
            </a:r>
            <a:endParaRPr lang="en-US" sz="1400" b="1" i="1">
              <a:latin typeface="Times New Roman" pitchFamily="18" charset="0"/>
            </a:endParaRPr>
          </a:p>
        </p:txBody>
      </p:sp>
      <p:sp>
        <p:nvSpPr>
          <p:cNvPr id="24582" name="Text Box 298"/>
          <p:cNvSpPr txBox="1">
            <a:spLocks noChangeArrowheads="1"/>
          </p:cNvSpPr>
          <p:nvPr/>
        </p:nvSpPr>
        <p:spPr bwMode="auto">
          <a:xfrm>
            <a:off x="7889875" y="5778500"/>
            <a:ext cx="952500" cy="217488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IE" sz="1400" b="1" i="1">
                <a:latin typeface="Times New Roman" pitchFamily="18" charset="0"/>
              </a:rPr>
              <a:t>f (row, col)</a:t>
            </a:r>
            <a:endParaRPr lang="en-US" sz="1400" b="1" i="1">
              <a:latin typeface="Times New Roman" pitchFamily="18" charset="0"/>
            </a:endParaRPr>
          </a:p>
        </p:txBody>
      </p:sp>
      <p:sp>
        <p:nvSpPr>
          <p:cNvPr id="24583" name="Rectangle 295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>
            <a:normAutofit fontScale="92500" lnSpcReduction="10000"/>
          </a:bodyPr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IE" dirty="0"/>
              <a:t>Before we discuss image acquisition recall that a digital image is composed of </a:t>
            </a:r>
            <a:r>
              <a:rPr lang="en-IE" i="1" dirty="0">
                <a:latin typeface="Times New Roman" pitchFamily="18" charset="0"/>
              </a:rPr>
              <a:t>M</a:t>
            </a:r>
            <a:r>
              <a:rPr lang="en-IE" dirty="0"/>
              <a:t> rows and </a:t>
            </a:r>
            <a:r>
              <a:rPr lang="en-IE" i="1" dirty="0">
                <a:latin typeface="Times New Roman" pitchFamily="18" charset="0"/>
              </a:rPr>
              <a:t>N</a:t>
            </a:r>
            <a:r>
              <a:rPr lang="en-IE" dirty="0"/>
              <a:t> columns of pixels </a:t>
            </a:r>
            <a:br>
              <a:rPr lang="en-IE" dirty="0"/>
            </a:br>
            <a:r>
              <a:rPr lang="en-IE" dirty="0"/>
              <a:t>each storing a value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IE" dirty="0"/>
              <a:t>Pixel values are most </a:t>
            </a:r>
            <a:br>
              <a:rPr lang="en-IE" dirty="0"/>
            </a:br>
            <a:r>
              <a:rPr lang="en-IE" dirty="0"/>
              <a:t>often grey levels in the </a:t>
            </a:r>
            <a:br>
              <a:rPr lang="en-IE" dirty="0"/>
            </a:br>
            <a:r>
              <a:rPr lang="en-IE" dirty="0"/>
              <a:t>range 0-255(black-white)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IE" dirty="0"/>
              <a:t>We will see later on </a:t>
            </a:r>
            <a:br>
              <a:rPr lang="en-IE" dirty="0"/>
            </a:br>
            <a:r>
              <a:rPr lang="en-IE" dirty="0"/>
              <a:t>that images can easily </a:t>
            </a:r>
            <a:br>
              <a:rPr lang="en-IE" dirty="0"/>
            </a:br>
            <a:r>
              <a:rPr lang="en-IE" dirty="0"/>
              <a:t>be represented as </a:t>
            </a:r>
            <a:br>
              <a:rPr lang="en-IE" dirty="0"/>
            </a:br>
            <a:r>
              <a:rPr lang="en-IE" dirty="0"/>
              <a:t>matrices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 dirty="0"/>
              <a:t>Colored Image</a:t>
            </a:r>
          </a:p>
        </p:txBody>
      </p:sp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3475" y="2736671"/>
            <a:ext cx="7086600" cy="347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40525" y="1915897"/>
            <a:ext cx="1981200" cy="2151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Colour images</a:t>
            </a:r>
            <a:endParaRPr lang="en-US"/>
          </a:p>
        </p:txBody>
      </p:sp>
      <p:pic>
        <p:nvPicPr>
          <p:cNvPr id="25605" name="Picture 301" descr="book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6200000">
            <a:off x="26988" y="6632577"/>
            <a:ext cx="198438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028" descr="mandrill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1600200"/>
            <a:ext cx="48768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tx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Colour images</a:t>
            </a:r>
            <a:endParaRPr lang="en-US"/>
          </a:p>
        </p:txBody>
      </p:sp>
      <p:pic>
        <p:nvPicPr>
          <p:cNvPr id="12" name="Picture 1028" descr="mandril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0" y="1600200"/>
            <a:ext cx="48768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sx="1000" sy="1000" algn="ctr" rotWithShape="0">
              <a:schemeClr val="tx1"/>
            </a:outerShdw>
          </a:effectLst>
        </p:spPr>
      </p:pic>
      <p:pic>
        <p:nvPicPr>
          <p:cNvPr id="7" name="Picture 5" descr="mandrill_blu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24600" y="3997327"/>
            <a:ext cx="2362200" cy="2214563"/>
          </a:xfrm>
          <a:prstGeom prst="rect">
            <a:avLst/>
          </a:prstGeom>
          <a:noFill/>
          <a:effectLst>
            <a:outerShdw sx="1000" sy="1000" algn="ctr" rotWithShape="0">
              <a:schemeClr val="tx1"/>
            </a:outerShdw>
          </a:effectLst>
        </p:spPr>
      </p:pic>
      <p:pic>
        <p:nvPicPr>
          <p:cNvPr id="8" name="Picture 6" descr="mandrill_gree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81400" y="3997327"/>
            <a:ext cx="2362200" cy="2214563"/>
          </a:xfrm>
          <a:prstGeom prst="rect">
            <a:avLst/>
          </a:prstGeom>
          <a:noFill/>
          <a:effectLst>
            <a:outerShdw sx="1000" sy="1000" algn="ctr" rotWithShape="0">
              <a:schemeClr val="tx1"/>
            </a:outerShdw>
          </a:effectLst>
        </p:spPr>
      </p:pic>
      <p:pic>
        <p:nvPicPr>
          <p:cNvPr id="9" name="Picture 7" descr="mandrill_red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5800" y="3997327"/>
            <a:ext cx="2362200" cy="2214563"/>
          </a:xfrm>
          <a:prstGeom prst="rect">
            <a:avLst/>
          </a:prstGeom>
          <a:noFill/>
          <a:effectLst>
            <a:outerShdw sx="1000" sy="1000" algn="ctr" rotWithShape="0">
              <a:schemeClr val="tx1"/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8" name="Picture 8"/>
          <p:cNvPicPr>
            <a:picLocks noChangeAspect="1" noChangeArrowheads="1"/>
          </p:cNvPicPr>
          <p:nvPr/>
        </p:nvPicPr>
        <p:blipFill>
          <a:blip r:embed="rId3"/>
          <a:srcRect l="53815" t="4738" r="3059" b="54370"/>
          <a:stretch>
            <a:fillRect/>
          </a:stretch>
        </p:blipFill>
        <p:spPr bwMode="auto">
          <a:xfrm>
            <a:off x="3144838" y="4514852"/>
            <a:ext cx="2171700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Image Sampling And Quantisation</a:t>
            </a:r>
            <a:endParaRPr lang="en-US"/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1" y="1333502"/>
            <a:ext cx="8377238" cy="4792663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IE"/>
              <a:t>A digital sensor can only measure a limited number of </a:t>
            </a:r>
            <a:r>
              <a:rPr lang="en-IE" b="1"/>
              <a:t>samples</a:t>
            </a:r>
            <a:r>
              <a:rPr lang="en-IE"/>
              <a:t> at a </a:t>
            </a:r>
            <a:r>
              <a:rPr lang="en-IE" b="1"/>
              <a:t>discrete</a:t>
            </a:r>
            <a:r>
              <a:rPr lang="en-IE"/>
              <a:t> set of energy levels</a:t>
            </a:r>
          </a:p>
          <a:p>
            <a:pPr marL="0" indent="0" eaLnBrk="1" hangingPunct="1">
              <a:buFontTx/>
              <a:buNone/>
            </a:pPr>
            <a:r>
              <a:rPr lang="en-IE" i="1"/>
              <a:t>Quantisation</a:t>
            </a:r>
            <a:r>
              <a:rPr lang="en-IE"/>
              <a:t> is the process of converting a continuous </a:t>
            </a:r>
            <a:r>
              <a:rPr lang="en-IE" b="1"/>
              <a:t>analogue</a:t>
            </a:r>
            <a:r>
              <a:rPr lang="en-IE"/>
              <a:t> signal into a digital representation of this signal</a:t>
            </a:r>
            <a:endParaRPr lang="en-US" i="1"/>
          </a:p>
        </p:txBody>
      </p:sp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3"/>
          <a:srcRect l="1379" t="4762" r="56511" b="56133"/>
          <a:stretch>
            <a:fillRect/>
          </a:stretch>
        </p:blipFill>
        <p:spPr bwMode="auto">
          <a:xfrm>
            <a:off x="1254126" y="4594225"/>
            <a:ext cx="1824038" cy="17478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12644" name="Picture 4"/>
          <p:cNvPicPr>
            <a:picLocks noChangeAspect="1" noChangeArrowheads="1"/>
          </p:cNvPicPr>
          <p:nvPr/>
        </p:nvPicPr>
        <p:blipFill>
          <a:blip r:embed="rId3"/>
          <a:srcRect t="52812" r="49622" b="12561"/>
          <a:stretch>
            <a:fillRect/>
          </a:stretch>
        </p:blipFill>
        <p:spPr bwMode="auto">
          <a:xfrm>
            <a:off x="3490913" y="4738688"/>
            <a:ext cx="2182812" cy="154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47" name="Picture 7"/>
          <p:cNvPicPr>
            <a:picLocks noChangeAspect="1" noChangeArrowheads="1"/>
          </p:cNvPicPr>
          <p:nvPr/>
        </p:nvPicPr>
        <p:blipFill>
          <a:blip r:embed="rId3"/>
          <a:srcRect l="46059" t="52812" b="12561"/>
          <a:stretch>
            <a:fillRect/>
          </a:stretch>
        </p:blipFill>
        <p:spPr bwMode="auto">
          <a:xfrm>
            <a:off x="5829300" y="4730389"/>
            <a:ext cx="2336800" cy="154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Image Sampling And Quantisation</a:t>
            </a:r>
            <a:endParaRPr lang="en-US"/>
          </a:p>
        </p:txBody>
      </p:sp>
      <p:pic>
        <p:nvPicPr>
          <p:cNvPr id="31747" name="Picture 10"/>
          <p:cNvPicPr>
            <a:picLocks noChangeAspect="1" noChangeArrowheads="1"/>
          </p:cNvPicPr>
          <p:nvPr/>
        </p:nvPicPr>
        <p:blipFill>
          <a:blip r:embed="rId3"/>
          <a:srcRect l="1379" t="4762" r="56511" b="56133"/>
          <a:stretch>
            <a:fillRect/>
          </a:stretch>
        </p:blipFill>
        <p:spPr bwMode="auto">
          <a:xfrm>
            <a:off x="2306638" y="1419227"/>
            <a:ext cx="4989512" cy="4779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/>
          <a:srcRect l="53815" t="10146" r="3059" b="62407"/>
          <a:stretch>
            <a:fillRect/>
          </a:stretch>
        </p:blipFill>
        <p:spPr bwMode="auto">
          <a:xfrm>
            <a:off x="2332039" y="1819275"/>
            <a:ext cx="5545137" cy="364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Image Sampling And Quantisation</a:t>
            </a:r>
            <a:endParaRPr lang="en-US"/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3"/>
          <a:srcRect l="1379" t="4762" r="56511" b="56133"/>
          <a:stretch>
            <a:fillRect/>
          </a:stretch>
        </p:blipFill>
        <p:spPr bwMode="auto">
          <a:xfrm>
            <a:off x="269876" y="1231902"/>
            <a:ext cx="1860550" cy="17827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187576" y="1692275"/>
            <a:ext cx="6624638" cy="4651375"/>
            <a:chOff x="2580" y="2238"/>
            <a:chExt cx="3180" cy="2233"/>
          </a:xfrm>
        </p:grpSpPr>
        <p:pic>
          <p:nvPicPr>
            <p:cNvPr id="32804" name="Picture 7"/>
            <p:cNvPicPr>
              <a:picLocks noChangeAspect="1" noChangeArrowheads="1"/>
            </p:cNvPicPr>
            <p:nvPr/>
          </p:nvPicPr>
          <p:blipFill>
            <a:blip r:embed="rId3"/>
            <a:srcRect t="52812" r="49622" b="12561"/>
            <a:stretch>
              <a:fillRect/>
            </a:stretch>
          </p:blipFill>
          <p:spPr bwMode="auto">
            <a:xfrm>
              <a:off x="2650" y="2266"/>
              <a:ext cx="3110" cy="2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805" name="Rectangle 8"/>
            <p:cNvSpPr>
              <a:spLocks noChangeArrowheads="1"/>
            </p:cNvSpPr>
            <p:nvPr/>
          </p:nvSpPr>
          <p:spPr bwMode="auto">
            <a:xfrm>
              <a:off x="2580" y="2238"/>
              <a:ext cx="2726" cy="180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IE"/>
            </a:p>
          </p:txBody>
        </p:sp>
      </p:grpSp>
      <p:pic>
        <p:nvPicPr>
          <p:cNvPr id="174089" name="Picture 9"/>
          <p:cNvPicPr>
            <a:picLocks noChangeAspect="1" noChangeArrowheads="1"/>
          </p:cNvPicPr>
          <p:nvPr/>
        </p:nvPicPr>
        <p:blipFill>
          <a:blip r:embed="rId3"/>
          <a:srcRect l="53815" t="10146" r="3059" b="62407"/>
          <a:stretch>
            <a:fillRect/>
          </a:stretch>
        </p:blipFill>
        <p:spPr bwMode="auto">
          <a:xfrm>
            <a:off x="2332039" y="1819275"/>
            <a:ext cx="5545137" cy="364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090" name="Rectangle 10"/>
          <p:cNvSpPr>
            <a:spLocks noChangeArrowheads="1"/>
          </p:cNvSpPr>
          <p:nvPr/>
        </p:nvSpPr>
        <p:spPr bwMode="auto">
          <a:xfrm>
            <a:off x="2187576" y="1778002"/>
            <a:ext cx="5678488" cy="374967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IE"/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2495550" y="1971675"/>
            <a:ext cx="5254625" cy="3600450"/>
            <a:chOff x="2703" y="1603"/>
            <a:chExt cx="2522" cy="1728"/>
          </a:xfrm>
        </p:grpSpPr>
        <p:sp>
          <p:nvSpPr>
            <p:cNvPr id="32780" name="Line 12"/>
            <p:cNvSpPr>
              <a:spLocks noChangeShapeType="1"/>
            </p:cNvSpPr>
            <p:nvPr/>
          </p:nvSpPr>
          <p:spPr bwMode="auto">
            <a:xfrm flipV="1">
              <a:off x="2703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781" name="Line 13"/>
            <p:cNvSpPr>
              <a:spLocks noChangeShapeType="1"/>
            </p:cNvSpPr>
            <p:nvPr/>
          </p:nvSpPr>
          <p:spPr bwMode="auto">
            <a:xfrm flipV="1">
              <a:off x="2812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782" name="Line 14"/>
            <p:cNvSpPr>
              <a:spLocks noChangeShapeType="1"/>
            </p:cNvSpPr>
            <p:nvPr/>
          </p:nvSpPr>
          <p:spPr bwMode="auto">
            <a:xfrm flipV="1">
              <a:off x="2923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783" name="Line 15"/>
            <p:cNvSpPr>
              <a:spLocks noChangeShapeType="1"/>
            </p:cNvSpPr>
            <p:nvPr/>
          </p:nvSpPr>
          <p:spPr bwMode="auto">
            <a:xfrm flipV="1">
              <a:off x="3139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784" name="Line 16"/>
            <p:cNvSpPr>
              <a:spLocks noChangeShapeType="1"/>
            </p:cNvSpPr>
            <p:nvPr/>
          </p:nvSpPr>
          <p:spPr bwMode="auto">
            <a:xfrm flipV="1">
              <a:off x="3361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785" name="Line 17"/>
            <p:cNvSpPr>
              <a:spLocks noChangeShapeType="1"/>
            </p:cNvSpPr>
            <p:nvPr/>
          </p:nvSpPr>
          <p:spPr bwMode="auto">
            <a:xfrm flipV="1">
              <a:off x="3576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786" name="Line 18"/>
            <p:cNvSpPr>
              <a:spLocks noChangeShapeType="1"/>
            </p:cNvSpPr>
            <p:nvPr/>
          </p:nvSpPr>
          <p:spPr bwMode="auto">
            <a:xfrm flipV="1">
              <a:off x="3794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787" name="Line 19"/>
            <p:cNvSpPr>
              <a:spLocks noChangeShapeType="1"/>
            </p:cNvSpPr>
            <p:nvPr/>
          </p:nvSpPr>
          <p:spPr bwMode="auto">
            <a:xfrm flipV="1">
              <a:off x="3907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788" name="Line 20"/>
            <p:cNvSpPr>
              <a:spLocks noChangeShapeType="1"/>
            </p:cNvSpPr>
            <p:nvPr/>
          </p:nvSpPr>
          <p:spPr bwMode="auto">
            <a:xfrm flipV="1">
              <a:off x="4016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789" name="Line 21"/>
            <p:cNvSpPr>
              <a:spLocks noChangeShapeType="1"/>
            </p:cNvSpPr>
            <p:nvPr/>
          </p:nvSpPr>
          <p:spPr bwMode="auto">
            <a:xfrm flipV="1">
              <a:off x="4125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790" name="Line 22"/>
            <p:cNvSpPr>
              <a:spLocks noChangeShapeType="1"/>
            </p:cNvSpPr>
            <p:nvPr/>
          </p:nvSpPr>
          <p:spPr bwMode="auto">
            <a:xfrm flipV="1">
              <a:off x="4234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791" name="Line 23"/>
            <p:cNvSpPr>
              <a:spLocks noChangeShapeType="1"/>
            </p:cNvSpPr>
            <p:nvPr/>
          </p:nvSpPr>
          <p:spPr bwMode="auto">
            <a:xfrm flipV="1">
              <a:off x="4339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792" name="Line 24"/>
            <p:cNvSpPr>
              <a:spLocks noChangeShapeType="1"/>
            </p:cNvSpPr>
            <p:nvPr/>
          </p:nvSpPr>
          <p:spPr bwMode="auto">
            <a:xfrm flipV="1">
              <a:off x="4457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793" name="Line 25"/>
            <p:cNvSpPr>
              <a:spLocks noChangeShapeType="1"/>
            </p:cNvSpPr>
            <p:nvPr/>
          </p:nvSpPr>
          <p:spPr bwMode="auto">
            <a:xfrm flipV="1">
              <a:off x="4562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794" name="Line 26"/>
            <p:cNvSpPr>
              <a:spLocks noChangeShapeType="1"/>
            </p:cNvSpPr>
            <p:nvPr/>
          </p:nvSpPr>
          <p:spPr bwMode="auto">
            <a:xfrm flipV="1">
              <a:off x="4675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795" name="Line 27"/>
            <p:cNvSpPr>
              <a:spLocks noChangeShapeType="1"/>
            </p:cNvSpPr>
            <p:nvPr/>
          </p:nvSpPr>
          <p:spPr bwMode="auto">
            <a:xfrm flipV="1">
              <a:off x="4780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796" name="Line 28"/>
            <p:cNvSpPr>
              <a:spLocks noChangeShapeType="1"/>
            </p:cNvSpPr>
            <p:nvPr/>
          </p:nvSpPr>
          <p:spPr bwMode="auto">
            <a:xfrm flipV="1">
              <a:off x="4889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797" name="Line 29"/>
            <p:cNvSpPr>
              <a:spLocks noChangeShapeType="1"/>
            </p:cNvSpPr>
            <p:nvPr/>
          </p:nvSpPr>
          <p:spPr bwMode="auto">
            <a:xfrm flipV="1">
              <a:off x="5002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798" name="Line 30"/>
            <p:cNvSpPr>
              <a:spLocks noChangeShapeType="1"/>
            </p:cNvSpPr>
            <p:nvPr/>
          </p:nvSpPr>
          <p:spPr bwMode="auto">
            <a:xfrm flipV="1">
              <a:off x="5111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799" name="Line 31"/>
            <p:cNvSpPr>
              <a:spLocks noChangeShapeType="1"/>
            </p:cNvSpPr>
            <p:nvPr/>
          </p:nvSpPr>
          <p:spPr bwMode="auto">
            <a:xfrm flipV="1">
              <a:off x="5225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800" name="Line 32"/>
            <p:cNvSpPr>
              <a:spLocks noChangeShapeType="1"/>
            </p:cNvSpPr>
            <p:nvPr/>
          </p:nvSpPr>
          <p:spPr bwMode="auto">
            <a:xfrm flipV="1">
              <a:off x="3030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801" name="Line 33"/>
            <p:cNvSpPr>
              <a:spLocks noChangeShapeType="1"/>
            </p:cNvSpPr>
            <p:nvPr/>
          </p:nvSpPr>
          <p:spPr bwMode="auto">
            <a:xfrm flipV="1">
              <a:off x="3252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802" name="Line 34"/>
            <p:cNvSpPr>
              <a:spLocks noChangeShapeType="1"/>
            </p:cNvSpPr>
            <p:nvPr/>
          </p:nvSpPr>
          <p:spPr bwMode="auto">
            <a:xfrm flipV="1">
              <a:off x="3470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803" name="Line 35"/>
            <p:cNvSpPr>
              <a:spLocks noChangeShapeType="1"/>
            </p:cNvSpPr>
            <p:nvPr/>
          </p:nvSpPr>
          <p:spPr bwMode="auto">
            <a:xfrm flipV="1">
              <a:off x="3685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9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z="3600"/>
              <a:t>Image Sampling And Quantisation (cont…)</a:t>
            </a:r>
            <a:endParaRPr lang="en-US" sz="3600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IE"/>
              <a:t>Remember that a digital image is always only an </a:t>
            </a:r>
            <a:r>
              <a:rPr lang="en-IE" b="1"/>
              <a:t>approximation</a:t>
            </a:r>
            <a:r>
              <a:rPr lang="en-IE"/>
              <a:t> of a real world scene</a:t>
            </a:r>
            <a:endParaRPr lang="en-US"/>
          </a:p>
        </p:txBody>
      </p:sp>
      <p:pic>
        <p:nvPicPr>
          <p:cNvPr id="33796" name="Picture 5"/>
          <p:cNvPicPr>
            <a:picLocks noChangeAspect="1" noChangeArrowheads="1"/>
          </p:cNvPicPr>
          <p:nvPr/>
        </p:nvPicPr>
        <p:blipFill>
          <a:blip r:embed="rId3"/>
          <a:srcRect b="19685"/>
          <a:stretch>
            <a:fillRect/>
          </a:stretch>
        </p:blipFill>
        <p:spPr bwMode="auto">
          <a:xfrm>
            <a:off x="1962151" y="3030540"/>
            <a:ext cx="5197475" cy="299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Spatial Resolution (cont…)</a:t>
            </a:r>
            <a:endParaRPr lang="en-US"/>
          </a:p>
        </p:txBody>
      </p:sp>
      <p:pic>
        <p:nvPicPr>
          <p:cNvPr id="39939" name="Picture 4"/>
          <p:cNvPicPr>
            <a:picLocks noChangeAspect="1" noChangeArrowheads="1"/>
          </p:cNvPicPr>
          <p:nvPr/>
        </p:nvPicPr>
        <p:blipFill>
          <a:blip r:embed="rId3"/>
          <a:srcRect b="12932"/>
          <a:stretch>
            <a:fillRect/>
          </a:stretch>
        </p:blipFill>
        <p:spPr bwMode="auto">
          <a:xfrm>
            <a:off x="322263" y="1735140"/>
            <a:ext cx="8721725" cy="413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Sensing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216377"/>
            <a:ext cx="8153400" cy="5469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Spatial Resolution (cont…)</a:t>
            </a:r>
            <a:endParaRPr lang="en-US"/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1203326" y="1235076"/>
            <a:ext cx="7204075" cy="5122313"/>
            <a:chOff x="3373438" y="2854325"/>
            <a:chExt cx="5440362" cy="3959004"/>
          </a:xfrm>
        </p:grpSpPr>
        <p:pic>
          <p:nvPicPr>
            <p:cNvPr id="40967" name="Picture 6"/>
            <p:cNvPicPr>
              <a:picLocks noChangeAspect="1" noChangeArrowheads="1"/>
            </p:cNvPicPr>
            <p:nvPr/>
          </p:nvPicPr>
          <p:blipFill>
            <a:blip r:embed="rId3"/>
            <a:srcRect b="19305"/>
            <a:stretch>
              <a:fillRect/>
            </a:stretch>
          </p:blipFill>
          <p:spPr bwMode="auto">
            <a:xfrm>
              <a:off x="3373438" y="3073400"/>
              <a:ext cx="5440362" cy="3606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968" name="Text Box 7"/>
            <p:cNvSpPr txBox="1">
              <a:spLocks noChangeArrowheads="1"/>
            </p:cNvSpPr>
            <p:nvPr/>
          </p:nvSpPr>
          <p:spPr bwMode="auto">
            <a:xfrm>
              <a:off x="3779838" y="2867025"/>
              <a:ext cx="725364" cy="21409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IE" sz="1200"/>
                <a:t>1024 * 1024</a:t>
              </a:r>
              <a:endParaRPr lang="en-US" sz="1200"/>
            </a:p>
          </p:txBody>
        </p:sp>
        <p:sp>
          <p:nvSpPr>
            <p:cNvPr id="40969" name="Text Box 8"/>
            <p:cNvSpPr txBox="1">
              <a:spLocks noChangeArrowheads="1"/>
            </p:cNvSpPr>
            <p:nvPr/>
          </p:nvSpPr>
          <p:spPr bwMode="auto">
            <a:xfrm>
              <a:off x="5676900" y="2854325"/>
              <a:ext cx="606730" cy="21409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IE" sz="1200"/>
                <a:t>512 * 512</a:t>
              </a:r>
              <a:endParaRPr lang="en-US" sz="1200"/>
            </a:p>
          </p:txBody>
        </p:sp>
        <p:sp>
          <p:nvSpPr>
            <p:cNvPr id="40970" name="Text Box 9"/>
            <p:cNvSpPr txBox="1">
              <a:spLocks noChangeArrowheads="1"/>
            </p:cNvSpPr>
            <p:nvPr/>
          </p:nvSpPr>
          <p:spPr bwMode="auto">
            <a:xfrm>
              <a:off x="7459663" y="2876550"/>
              <a:ext cx="606730" cy="21409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IE" sz="1200"/>
                <a:t>256 * 256</a:t>
              </a:r>
              <a:endParaRPr lang="en-US" sz="1200"/>
            </a:p>
          </p:txBody>
        </p:sp>
        <p:sp>
          <p:nvSpPr>
            <p:cNvPr id="40971" name="Text Box 10"/>
            <p:cNvSpPr txBox="1">
              <a:spLocks noChangeArrowheads="1"/>
            </p:cNvSpPr>
            <p:nvPr/>
          </p:nvSpPr>
          <p:spPr bwMode="auto">
            <a:xfrm>
              <a:off x="3857625" y="6599238"/>
              <a:ext cx="606730" cy="21409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IE" sz="1200"/>
                <a:t>128 * 128</a:t>
              </a:r>
              <a:endParaRPr lang="en-US" sz="1200"/>
            </a:p>
          </p:txBody>
        </p:sp>
        <p:sp>
          <p:nvSpPr>
            <p:cNvPr id="40972" name="Text Box 11"/>
            <p:cNvSpPr txBox="1">
              <a:spLocks noChangeArrowheads="1"/>
            </p:cNvSpPr>
            <p:nvPr/>
          </p:nvSpPr>
          <p:spPr bwMode="auto">
            <a:xfrm>
              <a:off x="5730875" y="6599238"/>
              <a:ext cx="488096" cy="21409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IE" sz="1200"/>
                <a:t>64 * 64</a:t>
              </a:r>
              <a:endParaRPr lang="en-US" sz="1200"/>
            </a:p>
          </p:txBody>
        </p:sp>
        <p:sp>
          <p:nvSpPr>
            <p:cNvPr id="40973" name="Text Box 12"/>
            <p:cNvSpPr txBox="1">
              <a:spLocks noChangeArrowheads="1"/>
            </p:cNvSpPr>
            <p:nvPr/>
          </p:nvSpPr>
          <p:spPr bwMode="auto">
            <a:xfrm>
              <a:off x="7545388" y="6599238"/>
              <a:ext cx="488096" cy="21409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IE" sz="1200"/>
                <a:t>32 * 32</a:t>
              </a:r>
              <a:endParaRPr lang="en-US" sz="1200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Intensity Level Resolution</a:t>
            </a:r>
            <a:endParaRPr lang="en-US"/>
          </a:p>
        </p:txBody>
      </p:sp>
      <p:sp>
        <p:nvSpPr>
          <p:cNvPr id="43011" name="Rectangle 20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IE" i="1" dirty="0"/>
              <a:t>Intensity level resolution</a:t>
            </a:r>
            <a:r>
              <a:rPr lang="en-IE" dirty="0"/>
              <a:t> refers to the number of intensity levels used to represent the image</a:t>
            </a:r>
          </a:p>
          <a:p>
            <a:pPr lvl="1" eaLnBrk="1" hangingPunct="1"/>
            <a:r>
              <a:rPr lang="en-IE" sz="2400" dirty="0"/>
              <a:t>The more intensity levels used, the finer the level of detail discernable in an image</a:t>
            </a:r>
          </a:p>
          <a:p>
            <a:pPr lvl="1" eaLnBrk="1" hangingPunct="1"/>
            <a:r>
              <a:rPr lang="en-IE" sz="2400" dirty="0"/>
              <a:t>Intensity level resolution is usually given in terms of the number of bits used to store each intensity level</a:t>
            </a:r>
            <a:endParaRPr lang="en-US" sz="2400" dirty="0"/>
          </a:p>
        </p:txBody>
      </p:sp>
      <p:sp>
        <p:nvSpPr>
          <p:cNvPr id="43012" name="Rectangle 22" descr="3"/>
          <p:cNvSpPr>
            <a:spLocks noChangeArrowheads="1"/>
          </p:cNvSpPr>
          <p:nvPr/>
        </p:nvSpPr>
        <p:spPr bwMode="auto">
          <a:xfrm>
            <a:off x="1104900" y="4543425"/>
            <a:ext cx="2325688" cy="579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</a:pPr>
            <a:r>
              <a:rPr lang="en-IE" sz="1600" b="1"/>
              <a:t>Number of Bits</a:t>
            </a:r>
            <a:endParaRPr lang="en-US" sz="1600" b="1"/>
          </a:p>
        </p:txBody>
      </p:sp>
      <p:sp>
        <p:nvSpPr>
          <p:cNvPr id="43013" name="Rectangle 23" descr="4"/>
          <p:cNvSpPr>
            <a:spLocks noChangeArrowheads="1"/>
          </p:cNvSpPr>
          <p:nvPr/>
        </p:nvSpPr>
        <p:spPr bwMode="auto">
          <a:xfrm>
            <a:off x="3430589" y="4543425"/>
            <a:ext cx="2325687" cy="579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</a:pPr>
            <a:r>
              <a:rPr lang="en-IE" sz="1600" b="1"/>
              <a:t>Number of Intensity Levels</a:t>
            </a:r>
            <a:endParaRPr lang="en-US" sz="1600" b="1"/>
          </a:p>
        </p:txBody>
      </p:sp>
      <p:sp>
        <p:nvSpPr>
          <p:cNvPr id="43014" name="Rectangle 24" descr="5"/>
          <p:cNvSpPr>
            <a:spLocks noChangeArrowheads="1"/>
          </p:cNvSpPr>
          <p:nvPr/>
        </p:nvSpPr>
        <p:spPr bwMode="auto">
          <a:xfrm>
            <a:off x="5756276" y="4543425"/>
            <a:ext cx="2325688" cy="579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</a:pPr>
            <a:r>
              <a:rPr lang="en-IE" sz="1600" b="1"/>
              <a:t>Examples</a:t>
            </a:r>
            <a:endParaRPr lang="en-US" sz="1600" b="1"/>
          </a:p>
        </p:txBody>
      </p:sp>
      <p:sp>
        <p:nvSpPr>
          <p:cNvPr id="43015" name="Rectangle 25" descr="6"/>
          <p:cNvSpPr>
            <a:spLocks noChangeArrowheads="1"/>
          </p:cNvSpPr>
          <p:nvPr/>
        </p:nvSpPr>
        <p:spPr bwMode="auto">
          <a:xfrm>
            <a:off x="1104900" y="5122863"/>
            <a:ext cx="2325688" cy="334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 dirty="0"/>
              <a:t>1</a:t>
            </a:r>
            <a:endParaRPr lang="en-US" sz="1600" dirty="0"/>
          </a:p>
        </p:txBody>
      </p:sp>
      <p:sp>
        <p:nvSpPr>
          <p:cNvPr id="43016" name="Rectangle 26" descr="7"/>
          <p:cNvSpPr>
            <a:spLocks noChangeArrowheads="1"/>
          </p:cNvSpPr>
          <p:nvPr/>
        </p:nvSpPr>
        <p:spPr bwMode="auto">
          <a:xfrm>
            <a:off x="3430589" y="5122863"/>
            <a:ext cx="2325687" cy="334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/>
              <a:t>2</a:t>
            </a:r>
            <a:endParaRPr lang="en-US" sz="1600"/>
          </a:p>
        </p:txBody>
      </p:sp>
      <p:sp>
        <p:nvSpPr>
          <p:cNvPr id="43017" name="Rectangle 27" descr="8"/>
          <p:cNvSpPr>
            <a:spLocks noChangeArrowheads="1"/>
          </p:cNvSpPr>
          <p:nvPr/>
        </p:nvSpPr>
        <p:spPr bwMode="auto">
          <a:xfrm>
            <a:off x="5756276" y="5122863"/>
            <a:ext cx="2325688" cy="334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/>
              <a:t>0, 1</a:t>
            </a:r>
            <a:endParaRPr lang="en-US" sz="1600"/>
          </a:p>
        </p:txBody>
      </p:sp>
      <p:sp>
        <p:nvSpPr>
          <p:cNvPr id="43018" name="Rectangle 28" descr="9"/>
          <p:cNvSpPr>
            <a:spLocks noChangeArrowheads="1"/>
          </p:cNvSpPr>
          <p:nvPr/>
        </p:nvSpPr>
        <p:spPr bwMode="auto">
          <a:xfrm>
            <a:off x="1104900" y="5457827"/>
            <a:ext cx="2325688" cy="3349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 dirty="0"/>
              <a:t>2</a:t>
            </a:r>
            <a:endParaRPr lang="en-US" sz="1600" dirty="0"/>
          </a:p>
        </p:txBody>
      </p:sp>
      <p:sp>
        <p:nvSpPr>
          <p:cNvPr id="43019" name="Rectangle 29" descr="10"/>
          <p:cNvSpPr>
            <a:spLocks noChangeArrowheads="1"/>
          </p:cNvSpPr>
          <p:nvPr/>
        </p:nvSpPr>
        <p:spPr bwMode="auto">
          <a:xfrm>
            <a:off x="3430589" y="5457827"/>
            <a:ext cx="2325687" cy="3349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/>
              <a:t>4</a:t>
            </a:r>
            <a:endParaRPr lang="en-US" sz="1600"/>
          </a:p>
        </p:txBody>
      </p:sp>
      <p:sp>
        <p:nvSpPr>
          <p:cNvPr id="43020" name="Rectangle 30" descr="11"/>
          <p:cNvSpPr>
            <a:spLocks noChangeArrowheads="1"/>
          </p:cNvSpPr>
          <p:nvPr/>
        </p:nvSpPr>
        <p:spPr bwMode="auto">
          <a:xfrm>
            <a:off x="5756276" y="5457827"/>
            <a:ext cx="2325688" cy="3349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/>
              <a:t>00, 01, 10, 11</a:t>
            </a:r>
            <a:endParaRPr lang="en-US" sz="1600"/>
          </a:p>
        </p:txBody>
      </p:sp>
      <p:sp>
        <p:nvSpPr>
          <p:cNvPr id="43021" name="Rectangle 31" descr="12"/>
          <p:cNvSpPr>
            <a:spLocks noChangeArrowheads="1"/>
          </p:cNvSpPr>
          <p:nvPr/>
        </p:nvSpPr>
        <p:spPr bwMode="auto">
          <a:xfrm>
            <a:off x="1104900" y="5792788"/>
            <a:ext cx="2325688" cy="334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/>
              <a:t>4</a:t>
            </a:r>
            <a:endParaRPr lang="en-US" sz="1600"/>
          </a:p>
        </p:txBody>
      </p:sp>
      <p:sp>
        <p:nvSpPr>
          <p:cNvPr id="43022" name="Rectangle 32" descr="13"/>
          <p:cNvSpPr>
            <a:spLocks noChangeArrowheads="1"/>
          </p:cNvSpPr>
          <p:nvPr/>
        </p:nvSpPr>
        <p:spPr bwMode="auto">
          <a:xfrm>
            <a:off x="3430589" y="5792788"/>
            <a:ext cx="2325687" cy="334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/>
              <a:t>16</a:t>
            </a:r>
            <a:endParaRPr lang="en-US" sz="1600"/>
          </a:p>
        </p:txBody>
      </p:sp>
      <p:sp>
        <p:nvSpPr>
          <p:cNvPr id="43023" name="Rectangle 33" descr="14"/>
          <p:cNvSpPr>
            <a:spLocks noChangeArrowheads="1"/>
          </p:cNvSpPr>
          <p:nvPr/>
        </p:nvSpPr>
        <p:spPr bwMode="auto">
          <a:xfrm>
            <a:off x="5756276" y="5792788"/>
            <a:ext cx="2325688" cy="334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/>
              <a:t>0000, 0101, 1111</a:t>
            </a:r>
            <a:endParaRPr lang="en-US" sz="1600"/>
          </a:p>
        </p:txBody>
      </p:sp>
      <p:sp>
        <p:nvSpPr>
          <p:cNvPr id="43024" name="Rectangle 54" descr="15"/>
          <p:cNvSpPr>
            <a:spLocks noChangeArrowheads="1"/>
          </p:cNvSpPr>
          <p:nvPr/>
        </p:nvSpPr>
        <p:spPr bwMode="auto">
          <a:xfrm>
            <a:off x="1104900" y="6127752"/>
            <a:ext cx="2325688" cy="3349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 dirty="0"/>
              <a:t>8</a:t>
            </a:r>
            <a:endParaRPr lang="en-US" sz="1600" dirty="0"/>
          </a:p>
        </p:txBody>
      </p:sp>
      <p:sp>
        <p:nvSpPr>
          <p:cNvPr id="43025" name="Rectangle 56" descr="16"/>
          <p:cNvSpPr>
            <a:spLocks noChangeArrowheads="1"/>
          </p:cNvSpPr>
          <p:nvPr/>
        </p:nvSpPr>
        <p:spPr bwMode="auto">
          <a:xfrm>
            <a:off x="3430589" y="6127752"/>
            <a:ext cx="2325687" cy="3349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 dirty="0"/>
              <a:t>256</a:t>
            </a:r>
            <a:endParaRPr lang="en-US" sz="1600" dirty="0"/>
          </a:p>
        </p:txBody>
      </p:sp>
      <p:sp>
        <p:nvSpPr>
          <p:cNvPr id="43026" name="Rectangle 58" descr="17"/>
          <p:cNvSpPr>
            <a:spLocks noChangeArrowheads="1"/>
          </p:cNvSpPr>
          <p:nvPr/>
        </p:nvSpPr>
        <p:spPr bwMode="auto">
          <a:xfrm>
            <a:off x="5756276" y="6127752"/>
            <a:ext cx="2325688" cy="3349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/>
              <a:t>00110011, 01010101</a:t>
            </a:r>
            <a:endParaRPr lang="en-US" sz="1600"/>
          </a:p>
        </p:txBody>
      </p:sp>
      <p:sp>
        <p:nvSpPr>
          <p:cNvPr id="43027" name="Rectangle 34" descr="18"/>
          <p:cNvSpPr>
            <a:spLocks noChangeArrowheads="1"/>
          </p:cNvSpPr>
          <p:nvPr/>
        </p:nvSpPr>
        <p:spPr bwMode="auto">
          <a:xfrm>
            <a:off x="1104900" y="6462713"/>
            <a:ext cx="2325688" cy="334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/>
              <a:t>16</a:t>
            </a:r>
            <a:endParaRPr lang="en-US" sz="1600"/>
          </a:p>
        </p:txBody>
      </p:sp>
      <p:sp>
        <p:nvSpPr>
          <p:cNvPr id="43028" name="Rectangle 35" descr="19"/>
          <p:cNvSpPr>
            <a:spLocks noChangeArrowheads="1"/>
          </p:cNvSpPr>
          <p:nvPr/>
        </p:nvSpPr>
        <p:spPr bwMode="auto">
          <a:xfrm>
            <a:off x="3430589" y="6462713"/>
            <a:ext cx="2325687" cy="334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/>
              <a:t>65,536</a:t>
            </a:r>
            <a:endParaRPr lang="en-US" sz="1600"/>
          </a:p>
        </p:txBody>
      </p:sp>
      <p:sp>
        <p:nvSpPr>
          <p:cNvPr id="43029" name="Rectangle 36" descr="20"/>
          <p:cNvSpPr>
            <a:spLocks noChangeArrowheads="1"/>
          </p:cNvSpPr>
          <p:nvPr/>
        </p:nvSpPr>
        <p:spPr bwMode="auto">
          <a:xfrm>
            <a:off x="5756276" y="6462713"/>
            <a:ext cx="2325688" cy="334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/>
              <a:t>1010101010101010</a:t>
            </a:r>
            <a:endParaRPr lang="en-US" sz="1600"/>
          </a:p>
        </p:txBody>
      </p:sp>
      <p:sp>
        <p:nvSpPr>
          <p:cNvPr id="43030" name="Line 37"/>
          <p:cNvSpPr>
            <a:spLocks noChangeShapeType="1"/>
          </p:cNvSpPr>
          <p:nvPr/>
        </p:nvSpPr>
        <p:spPr bwMode="auto">
          <a:xfrm>
            <a:off x="1114698" y="4491174"/>
            <a:ext cx="6977063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3031" name="Line 39"/>
          <p:cNvSpPr>
            <a:spLocks noChangeShapeType="1"/>
          </p:cNvSpPr>
          <p:nvPr/>
        </p:nvSpPr>
        <p:spPr bwMode="auto">
          <a:xfrm>
            <a:off x="1104901" y="5457825"/>
            <a:ext cx="69770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3032" name="Line 40"/>
          <p:cNvSpPr>
            <a:spLocks noChangeShapeType="1"/>
          </p:cNvSpPr>
          <p:nvPr/>
        </p:nvSpPr>
        <p:spPr bwMode="auto">
          <a:xfrm>
            <a:off x="1104901" y="5792788"/>
            <a:ext cx="69770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3033" name="Line 41"/>
          <p:cNvSpPr>
            <a:spLocks noChangeShapeType="1"/>
          </p:cNvSpPr>
          <p:nvPr/>
        </p:nvSpPr>
        <p:spPr bwMode="auto">
          <a:xfrm>
            <a:off x="1104901" y="6127750"/>
            <a:ext cx="69770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3034" name="Line 42"/>
          <p:cNvSpPr>
            <a:spLocks noChangeShapeType="1"/>
          </p:cNvSpPr>
          <p:nvPr/>
        </p:nvSpPr>
        <p:spPr bwMode="auto">
          <a:xfrm>
            <a:off x="1104901" y="6797675"/>
            <a:ext cx="6977063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3035" name="Line 43"/>
          <p:cNvSpPr>
            <a:spLocks noChangeShapeType="1"/>
          </p:cNvSpPr>
          <p:nvPr/>
        </p:nvSpPr>
        <p:spPr bwMode="auto">
          <a:xfrm>
            <a:off x="1104900" y="4543425"/>
            <a:ext cx="0" cy="225425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3036" name="Line 44"/>
          <p:cNvSpPr>
            <a:spLocks noChangeShapeType="1"/>
          </p:cNvSpPr>
          <p:nvPr/>
        </p:nvSpPr>
        <p:spPr bwMode="auto">
          <a:xfrm>
            <a:off x="3430588" y="4543425"/>
            <a:ext cx="0" cy="2254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3037" name="Line 45"/>
          <p:cNvSpPr>
            <a:spLocks noChangeShapeType="1"/>
          </p:cNvSpPr>
          <p:nvPr/>
        </p:nvSpPr>
        <p:spPr bwMode="auto">
          <a:xfrm>
            <a:off x="5756275" y="4543425"/>
            <a:ext cx="0" cy="2254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3038" name="Line 46"/>
          <p:cNvSpPr>
            <a:spLocks noChangeShapeType="1"/>
          </p:cNvSpPr>
          <p:nvPr/>
        </p:nvSpPr>
        <p:spPr bwMode="auto">
          <a:xfrm>
            <a:off x="8081963" y="4543425"/>
            <a:ext cx="0" cy="225425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3039" name="Line 55"/>
          <p:cNvSpPr>
            <a:spLocks noChangeShapeType="1"/>
          </p:cNvSpPr>
          <p:nvPr/>
        </p:nvSpPr>
        <p:spPr bwMode="auto">
          <a:xfrm>
            <a:off x="1104901" y="6462713"/>
            <a:ext cx="69770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3040" name="Line 38"/>
          <p:cNvSpPr>
            <a:spLocks noChangeShapeType="1"/>
          </p:cNvSpPr>
          <p:nvPr/>
        </p:nvSpPr>
        <p:spPr bwMode="auto">
          <a:xfrm>
            <a:off x="1104901" y="5122863"/>
            <a:ext cx="6977063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/>
              <a:t>Intensity Level Resolution (cont…)</a:t>
            </a:r>
            <a:endParaRPr lang="en-US"/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/>
          <a:srcRect r="19489" b="50177"/>
          <a:stretch>
            <a:fillRect/>
          </a:stretch>
        </p:blipFill>
        <p:spPr bwMode="auto">
          <a:xfrm>
            <a:off x="485776" y="1597025"/>
            <a:ext cx="4102100" cy="246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4"/>
          <a:srcRect l="19508" t="49698"/>
          <a:stretch>
            <a:fillRect/>
          </a:stretch>
        </p:blipFill>
        <p:spPr bwMode="auto">
          <a:xfrm>
            <a:off x="4591050" y="4068765"/>
            <a:ext cx="4160838" cy="251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7" name="Text Box 6"/>
          <p:cNvSpPr txBox="1">
            <a:spLocks noChangeArrowheads="1"/>
          </p:cNvSpPr>
          <p:nvPr/>
        </p:nvSpPr>
        <p:spPr bwMode="auto">
          <a:xfrm>
            <a:off x="2711451" y="1344615"/>
            <a:ext cx="1593257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sz="1200"/>
              <a:t>128 grey levels (7 bpp)</a:t>
            </a:r>
            <a:endParaRPr lang="en-US" sz="1200"/>
          </a:p>
        </p:txBody>
      </p:sp>
      <p:sp>
        <p:nvSpPr>
          <p:cNvPr id="44038" name="Text Box 7"/>
          <p:cNvSpPr txBox="1">
            <a:spLocks noChangeArrowheads="1"/>
          </p:cNvSpPr>
          <p:nvPr/>
        </p:nvSpPr>
        <p:spPr bwMode="auto">
          <a:xfrm>
            <a:off x="4824413" y="1328740"/>
            <a:ext cx="1514710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sz="1200"/>
              <a:t>64 grey levels (6 bpp)</a:t>
            </a:r>
            <a:endParaRPr lang="en-US" sz="1200"/>
          </a:p>
        </p:txBody>
      </p:sp>
      <p:sp>
        <p:nvSpPr>
          <p:cNvPr id="44039" name="Text Box 8"/>
          <p:cNvSpPr txBox="1">
            <a:spLocks noChangeArrowheads="1"/>
          </p:cNvSpPr>
          <p:nvPr/>
        </p:nvSpPr>
        <p:spPr bwMode="auto">
          <a:xfrm>
            <a:off x="6869113" y="1328740"/>
            <a:ext cx="1514710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sz="1200"/>
              <a:t>32 grey levels (5 bpp)</a:t>
            </a:r>
            <a:endParaRPr lang="en-US" sz="1200"/>
          </a:p>
        </p:txBody>
      </p:sp>
      <p:sp>
        <p:nvSpPr>
          <p:cNvPr id="44040" name="Text Box 9"/>
          <p:cNvSpPr txBox="1">
            <a:spLocks noChangeArrowheads="1"/>
          </p:cNvSpPr>
          <p:nvPr/>
        </p:nvSpPr>
        <p:spPr bwMode="auto">
          <a:xfrm>
            <a:off x="687388" y="6497640"/>
            <a:ext cx="1514710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sz="1200"/>
              <a:t>16 grey levels (4 bpp)</a:t>
            </a:r>
            <a:endParaRPr lang="en-US" sz="1200"/>
          </a:p>
        </p:txBody>
      </p:sp>
      <p:sp>
        <p:nvSpPr>
          <p:cNvPr id="44041" name="Text Box 10"/>
          <p:cNvSpPr txBox="1">
            <a:spLocks noChangeArrowheads="1"/>
          </p:cNvSpPr>
          <p:nvPr/>
        </p:nvSpPr>
        <p:spPr bwMode="auto">
          <a:xfrm>
            <a:off x="2803525" y="6497640"/>
            <a:ext cx="1436162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sz="1200"/>
              <a:t>8 grey levels (3 bpp)</a:t>
            </a:r>
            <a:endParaRPr lang="en-US" sz="1200"/>
          </a:p>
        </p:txBody>
      </p:sp>
      <p:sp>
        <p:nvSpPr>
          <p:cNvPr id="44042" name="Text Box 11"/>
          <p:cNvSpPr txBox="1">
            <a:spLocks noChangeArrowheads="1"/>
          </p:cNvSpPr>
          <p:nvPr/>
        </p:nvSpPr>
        <p:spPr bwMode="auto">
          <a:xfrm>
            <a:off x="4852988" y="6513515"/>
            <a:ext cx="1436162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sz="1200"/>
              <a:t>4 grey levels (2 bpp)</a:t>
            </a:r>
            <a:endParaRPr lang="en-US" sz="1200"/>
          </a:p>
        </p:txBody>
      </p:sp>
      <p:sp>
        <p:nvSpPr>
          <p:cNvPr id="44043" name="Text Box 12"/>
          <p:cNvSpPr txBox="1">
            <a:spLocks noChangeArrowheads="1"/>
          </p:cNvSpPr>
          <p:nvPr/>
        </p:nvSpPr>
        <p:spPr bwMode="auto">
          <a:xfrm>
            <a:off x="6838951" y="6513515"/>
            <a:ext cx="1724025" cy="274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IE" sz="1200"/>
              <a:t>2 grey levels (1 bpp)</a:t>
            </a:r>
            <a:endParaRPr lang="en-US" sz="1200"/>
          </a:p>
        </p:txBody>
      </p:sp>
      <p:pic>
        <p:nvPicPr>
          <p:cNvPr id="44044" name="Picture 13"/>
          <p:cNvPicPr>
            <a:picLocks noChangeAspect="1" noChangeArrowheads="1"/>
          </p:cNvPicPr>
          <p:nvPr/>
        </p:nvPicPr>
        <p:blipFill>
          <a:blip r:embed="rId3"/>
          <a:srcRect t="49855" r="19489"/>
          <a:stretch>
            <a:fillRect/>
          </a:stretch>
        </p:blipFill>
        <p:spPr bwMode="auto">
          <a:xfrm>
            <a:off x="4606926" y="1585915"/>
            <a:ext cx="4102100" cy="247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45" name="Picture 14"/>
          <p:cNvPicPr>
            <a:picLocks noChangeAspect="1" noChangeArrowheads="1"/>
          </p:cNvPicPr>
          <p:nvPr/>
        </p:nvPicPr>
        <p:blipFill>
          <a:blip r:embed="rId4"/>
          <a:srcRect l="19508" b="50047"/>
          <a:stretch>
            <a:fillRect/>
          </a:stretch>
        </p:blipFill>
        <p:spPr bwMode="auto">
          <a:xfrm>
            <a:off x="461964" y="4067177"/>
            <a:ext cx="4160837" cy="249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46" name="Text Box 5"/>
          <p:cNvSpPr txBox="1">
            <a:spLocks noChangeArrowheads="1"/>
          </p:cNvSpPr>
          <p:nvPr/>
        </p:nvSpPr>
        <p:spPr bwMode="auto">
          <a:xfrm>
            <a:off x="361951" y="1344615"/>
            <a:ext cx="2151871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sz="1200"/>
              <a:t>256 grey levels (8 bits per pixel)</a:t>
            </a:r>
            <a:endParaRPr lang="en-US" sz="1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Image Noises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143000"/>
            <a:ext cx="8505825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Image Noises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247775"/>
            <a:ext cx="8696325" cy="538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Converting light into Electric Charge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295400"/>
            <a:ext cx="8658225" cy="538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An Image Sensor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143000"/>
            <a:ext cx="8153400" cy="564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Image Sensors- CCD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524000"/>
            <a:ext cx="8593507" cy="503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Types of Image Sensors- CMOS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157287"/>
            <a:ext cx="8740185" cy="562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Sensor- A closer Look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9075" y="1214438"/>
            <a:ext cx="8772525" cy="526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Sensor- A closer Look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381779"/>
            <a:ext cx="7696199" cy="5400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Sensing Color using Color Mosaic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175" y="1247775"/>
            <a:ext cx="8734425" cy="538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2353</TotalTime>
  <Words>3587</Words>
  <Application>Microsoft Office PowerPoint</Application>
  <PresentationFormat>On-screen Show (4:3)</PresentationFormat>
  <Paragraphs>909</Paragraphs>
  <Slides>24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Image Analysis</vt:lpstr>
      <vt:lpstr>Image Sensing</vt:lpstr>
      <vt:lpstr>Converting light into Electric Charge</vt:lpstr>
      <vt:lpstr>An Image Sensor</vt:lpstr>
      <vt:lpstr>Types of Image Sensors- CCD</vt:lpstr>
      <vt:lpstr>Types of Image Sensors- CMOS</vt:lpstr>
      <vt:lpstr>Image Sensor- A closer Look</vt:lpstr>
      <vt:lpstr>Image Sensor- A closer Look</vt:lpstr>
      <vt:lpstr>Sensing Color using Color Mosaic</vt:lpstr>
      <vt:lpstr>Sensor Dynamic Range</vt:lpstr>
      <vt:lpstr>Image Representation</vt:lpstr>
      <vt:lpstr>Colored Image</vt:lpstr>
      <vt:lpstr>Colour images</vt:lpstr>
      <vt:lpstr>Colour images</vt:lpstr>
      <vt:lpstr>Image Sampling And Quantisation</vt:lpstr>
      <vt:lpstr>Image Sampling And Quantisation</vt:lpstr>
      <vt:lpstr>Image Sampling And Quantisation</vt:lpstr>
      <vt:lpstr>Image Sampling And Quantisation (cont…)</vt:lpstr>
      <vt:lpstr>Spatial Resolution (cont…)</vt:lpstr>
      <vt:lpstr>Spatial Resolution (cont…)</vt:lpstr>
      <vt:lpstr>Intensity Level Resolution</vt:lpstr>
      <vt:lpstr>Intensity Level Resolution (cont…)</vt:lpstr>
      <vt:lpstr>Image Noises</vt:lpstr>
      <vt:lpstr>Image Noises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Testing</dc:creator>
  <cp:lastModifiedBy>Kushalpreet Kaur</cp:lastModifiedBy>
  <cp:revision>40</cp:revision>
  <dcterms:created xsi:type="dcterms:W3CDTF">2006-08-16T00:00:00Z</dcterms:created>
  <dcterms:modified xsi:type="dcterms:W3CDTF">2023-12-17T03:20:48Z</dcterms:modified>
</cp:coreProperties>
</file>